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7" r:id="rId11"/>
    <p:sldId id="265" r:id="rId12"/>
    <p:sldId id="266" r:id="rId1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103" d="100"/>
          <a:sy n="103" d="100"/>
        </p:scale>
        <p:origin x="120" y="3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4242851"/>
            <a:ext cx="8968084" cy="275942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11716" y="4243845"/>
            <a:ext cx="3077108" cy="27694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0" y="2590078"/>
            <a:ext cx="8968085" cy="1660332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9111715" y="2590078"/>
            <a:ext cx="3077109" cy="166033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0322" y="2733709"/>
            <a:ext cx="8144134" cy="1373070"/>
          </a:xfrm>
        </p:spPr>
        <p:txBody>
          <a:bodyPr anchor="b">
            <a:noAutofit/>
          </a:bodyPr>
          <a:lstStyle>
            <a:lvl1pPr algn="r">
              <a:defRPr sz="540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0322" y="4394039"/>
            <a:ext cx="8144134" cy="1117687"/>
          </a:xfrm>
        </p:spPr>
        <p:txBody>
          <a:bodyPr>
            <a:normAutofit/>
          </a:bodyPr>
          <a:lstStyle>
            <a:lvl1pPr marL="0" indent="0" algn="r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 smtClean="0"/>
              <a:t>Kliknutím můžete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7E0307-B85C-446A-8EF0-0407D435D787}" type="datetimeFigureOut">
              <a:rPr lang="en-US" dirty="0"/>
              <a:t>2/14/2020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255346" y="2750337"/>
            <a:ext cx="1171888" cy="1356442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atický obrázek s popis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4711616"/>
            <a:ext cx="9613859" cy="453051"/>
          </a:xfrm>
        </p:spPr>
        <p:txBody>
          <a:bodyPr anchor="b">
            <a:normAutofit/>
          </a:bodyPr>
          <a:lstStyle>
            <a:lvl1pPr>
              <a:defRPr sz="240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0322" y="609597"/>
            <a:ext cx="9613859" cy="3589575"/>
          </a:xfrm>
          <a:noFill/>
          <a:ln>
            <a:noFill/>
          </a:ln>
          <a:effectLst>
            <a:outerShdw blurRad="76200" dist="63500" dir="5040000" algn="tl" rotWithShape="0">
              <a:srgbClr val="000000">
                <a:alpha val="41000"/>
              </a:srgb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 smtClean="0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19" y="5169583"/>
            <a:ext cx="9613862" cy="622971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D862E7-95FA-4FC4-9EC5-DDBFA8DC7417}" type="datetimeFigureOut">
              <a:rPr lang="en-US" dirty="0"/>
              <a:t>2/14/2020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11309"/>
            <a:ext cx="1154151" cy="1090789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ázev a popis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609597"/>
            <a:ext cx="9613858" cy="3592750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4711615"/>
            <a:ext cx="9613859" cy="1090789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B987F2-A784-4F72-BB57-0E9EACDE722E}" type="datetimeFigureOut">
              <a:rPr lang="en-US" dirty="0"/>
              <a:t>2/14/2020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11615"/>
            <a:ext cx="1154151" cy="1090789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ce s popis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13" name="Picture 12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Rectangle 14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7856" y="609598"/>
            <a:ext cx="8718877" cy="3036061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402288" y="3653379"/>
            <a:ext cx="815657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4711615"/>
            <a:ext cx="9613859" cy="1090789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BBD51E-4B19-444E-85C0-DBD7EB6263F4}" type="datetimeFigureOut">
              <a:rPr lang="en-US" dirty="0"/>
              <a:t>2/14/2020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09925"/>
            <a:ext cx="1154151" cy="1090789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583572" y="74811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72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9662809" y="30335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72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Jmenov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10" name="Picture 9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" name="Rectangle 11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19" y="4711615"/>
            <a:ext cx="9613862" cy="58853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0" y="5300149"/>
            <a:ext cx="9613862" cy="50225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D7255A-4AD5-4D3E-9A0A-689DA3BA976C}" type="datetimeFigureOut">
              <a:rPr lang="en-US" dirty="0"/>
              <a:t>2/14/2020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09925"/>
            <a:ext cx="1154151" cy="1090789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sloup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4" name="Picture 13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6" name="Rectangle 15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" name="Rectangle 16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69222" y="753228"/>
            <a:ext cx="9624960" cy="1080938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60946" y="2336873"/>
            <a:ext cx="3070034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0322" y="3022673"/>
            <a:ext cx="3049702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56025" y="2336873"/>
            <a:ext cx="306324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3945470" y="3022673"/>
            <a:ext cx="3063240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224156" y="2336873"/>
            <a:ext cx="30700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224156" y="3022673"/>
            <a:ext cx="3070025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E0AD15-87AC-45B2-9EE5-8D165AF83CD7}" type="datetimeFigureOut">
              <a:rPr lang="en-US" dirty="0"/>
              <a:t>2/14/2020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sloupce s obrázk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6" name="Picture 15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" name="Rectangle 17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0322" y="753228"/>
            <a:ext cx="9613860" cy="1080938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0318" y="4297503"/>
            <a:ext cx="304970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0318" y="2336873"/>
            <a:ext cx="3049705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cs-CZ" smtClean="0"/>
              <a:t>Kliknutím na ikonu přidáte obrázek.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0318" y="4873765"/>
            <a:ext cx="3049705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45471" y="4297503"/>
            <a:ext cx="306324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945470" y="2336873"/>
            <a:ext cx="3063240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cs-CZ" smtClean="0"/>
              <a:t>Kliknutím na ikonu přidáte obrázek.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944117" y="4873764"/>
            <a:ext cx="3067297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230678" y="4297503"/>
            <a:ext cx="306350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230677" y="2336873"/>
            <a:ext cx="3063505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cs-CZ" smtClean="0"/>
              <a:t>Kliknutím na ikonu přidáte obrázek.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230553" y="4873762"/>
            <a:ext cx="3067563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C40CCD-F0D6-4CC2-A4C8-2D7D0D875F02}" type="datetimeFigureOut">
              <a:rPr lang="en-US" dirty="0"/>
              <a:t>2/14/2020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CFE2CC-454D-4466-AC55-B86DA0A87BAE}" type="datetimeFigureOut">
              <a:rPr lang="en-US" dirty="0"/>
              <a:t>2/14/2020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 rot="5400000">
            <a:off x="8116207" y="1869395"/>
            <a:ext cx="5106988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 rot="5400000">
            <a:off x="9868202" y="5372403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129231" y="609597"/>
            <a:ext cx="1073802" cy="4353760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0322" y="609597"/>
            <a:ext cx="8870004" cy="5326589"/>
          </a:xfrm>
        </p:spPr>
        <p:txBody>
          <a:bodyPr vert="eaVert"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807126" y="5936187"/>
            <a:ext cx="2743200" cy="365125"/>
          </a:xfrm>
        </p:spPr>
        <p:txBody>
          <a:bodyPr/>
          <a:lstStyle/>
          <a:p>
            <a:fld id="{B647B1BF-4039-460D-A637-65428CBD720E}" type="datetimeFigureOut">
              <a:rPr lang="en-US" dirty="0"/>
              <a:t>2/14/2020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0321" y="5936188"/>
            <a:ext cx="6126805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097550" y="5398633"/>
            <a:ext cx="1154151" cy="1090789"/>
          </a:xfrm>
        </p:spPr>
        <p:txBody>
          <a:bodyPr anchor="t"/>
          <a:lstStyle>
            <a:lvl1pPr algn="ctr">
              <a:defRPr/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6" name="Picture 15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" name="Rectangle 17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A39ACE-9343-4EBE-B5CA-AEA240A1DC53}" type="datetimeFigureOut">
              <a:rPr lang="en-US" dirty="0"/>
              <a:t>2/14/2020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4086907"/>
            <a:ext cx="10437812" cy="321164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4" y="4087901"/>
            <a:ext cx="1602997" cy="14427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-2" y="2726267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0585825" y="2726267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2869895"/>
            <a:ext cx="9613860" cy="1090788"/>
          </a:xfrm>
        </p:spPr>
        <p:txBody>
          <a:bodyPr anchor="ctr">
            <a:normAutofit/>
          </a:bodyPr>
          <a:lstStyle>
            <a:lvl1pPr algn="r">
              <a:defRPr sz="360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0322" y="4232171"/>
            <a:ext cx="9613860" cy="1704017"/>
          </a:xfrm>
        </p:spPr>
        <p:txBody>
          <a:bodyPr>
            <a:normAutofit/>
          </a:bodyPr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A00F7B-89C5-4DF7-A309-6263220147D4}" type="datetimeFigureOut">
              <a:rPr lang="en-US" dirty="0"/>
              <a:t>2/14/2020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729455" y="2869895"/>
            <a:ext cx="1154151" cy="1090789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0320" y="2336873"/>
            <a:ext cx="4698358" cy="3599316"/>
          </a:xfrm>
        </p:spPr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594123" y="2336873"/>
            <a:ext cx="4700058" cy="3599316"/>
          </a:xfrm>
        </p:spPr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9C95DE-FD64-4606-AE61-EC1136867CC6}" type="datetimeFigureOut">
              <a:rPr lang="en-US" dirty="0"/>
              <a:t>2/14/2020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1" name="Picture 10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" name="Rectangle 12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19" y="753229"/>
            <a:ext cx="9613863" cy="1080937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06350" y="2336873"/>
            <a:ext cx="4472327" cy="69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0322" y="3030008"/>
            <a:ext cx="4698355" cy="2906179"/>
          </a:xfrm>
        </p:spPr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820154" y="2336873"/>
            <a:ext cx="4474028" cy="69207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594123" y="3030008"/>
            <a:ext cx="4700059" cy="2906179"/>
          </a:xfrm>
        </p:spPr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EB0BBD-30FE-4CF1-900A-0C45149F8AF8}" type="datetimeFigureOut">
              <a:rPr lang="en-US" dirty="0"/>
              <a:t>2/14/2020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7" name="Picture 6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1A5F7F-3E81-4C65-A4D1-CB62D5B9DB91}" type="datetimeFigureOut">
              <a:rPr lang="en-US" dirty="0"/>
              <a:t>2/14/2020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HD-ShadowShor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7ECC86-1672-4627-AEFE-EC5485C73905}" type="datetimeFigureOut">
              <a:rPr lang="en-US" dirty="0"/>
              <a:t>2/14/2020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1" y="753227"/>
            <a:ext cx="9613859" cy="1080940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85846" y="2336873"/>
            <a:ext cx="5608336" cy="3599313"/>
          </a:xfrm>
        </p:spPr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2336872"/>
            <a:ext cx="3790078" cy="3599317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DCB01F-D966-4C62-B900-0BE008A90C98}" type="datetimeFigureOut">
              <a:rPr lang="en-US" dirty="0"/>
              <a:t>2/14/2020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3" y="753228"/>
            <a:ext cx="9613857" cy="1080938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868333" y="2336874"/>
            <a:ext cx="5425849" cy="3599312"/>
          </a:xfrm>
          <a:noFill/>
          <a:ln>
            <a:noFill/>
          </a:ln>
          <a:effectLst>
            <a:outerShdw blurRad="76200" dist="63500" dir="5040000" algn="tl" rotWithShape="0">
              <a:srgbClr val="000000">
                <a:alpha val="41000"/>
              </a:srgb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 smtClean="0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3" y="2336873"/>
            <a:ext cx="3876256" cy="3599315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73A0EA-7DC7-4964-BB97-B173EF3B859A}" type="datetimeFigureOut">
              <a:rPr lang="en-US" dirty="0"/>
              <a:t>2/14/2020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ashOverlay-FullResolve.png"/>
          <p:cNvPicPr>
            <a:picLocks noChangeAspect="1"/>
          </p:cNvPicPr>
          <p:nvPr/>
        </p:nvPicPr>
        <p:blipFill>
          <a:blip r:embed="rId19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0321" y="753228"/>
            <a:ext cx="9613861" cy="10809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0321" y="2336873"/>
            <a:ext cx="9613861" cy="35993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50981" y="5936187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0EF52CC-F3D9-41D4-BCE4-C208E61A3F31}" type="datetimeFigureOut">
              <a:rPr lang="en-US" dirty="0"/>
              <a:t>2/14/2020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0321" y="5936188"/>
            <a:ext cx="687066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729455" y="753227"/>
            <a:ext cx="1154151" cy="109078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mailto:Ivana.Heboussova@krimicka.cz" TargetMode="External"/><Relationship Id="rId2" Type="http://schemas.openxmlformats.org/officeDocument/2006/relationships/image" Target="../media/image23.em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 rotWithShape="1">
          <a:gsLst>
            <a:gs pos="0">
              <a:schemeClr val="bg2">
                <a:tint val="96000"/>
                <a:shade val="100000"/>
                <a:hueMod val="92000"/>
                <a:satMod val="200000"/>
                <a:lumMod val="128000"/>
              </a:schemeClr>
            </a:gs>
            <a:gs pos="0">
              <a:schemeClr val="tx1">
                <a:lumMod val="0"/>
                <a:lumOff val="100000"/>
                <a:alpha val="0"/>
              </a:schemeClr>
            </a:gs>
            <a:gs pos="100000">
              <a:schemeClr val="bg2">
                <a:shade val="78000"/>
                <a:hueMod val="118000"/>
                <a:satMod val="120000"/>
                <a:lumMod val="69000"/>
              </a:schemeClr>
            </a:gs>
          </a:gsLst>
          <a:lin ang="60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sz="4800" dirty="0" smtClean="0"/>
              <a:t>Finsko, </a:t>
            </a:r>
            <a:r>
              <a:rPr lang="cs-CZ" sz="4800" dirty="0" err="1" smtClean="0"/>
              <a:t>Kitee</a:t>
            </a:r>
            <a:r>
              <a:rPr lang="cs-CZ" sz="4800" dirty="0" smtClean="0"/>
              <a:t>, květen 2019</a:t>
            </a:r>
            <a:endParaRPr lang="cs-CZ" sz="4800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 rotWithShape="1">
          <a:blip r:embed="rId2"/>
          <a:srcRect l="-4444" t="-28081" r="-5473" b="-58514"/>
          <a:stretch/>
        </p:blipFill>
        <p:spPr>
          <a:xfrm>
            <a:off x="252000" y="-72000"/>
            <a:ext cx="11520000" cy="2916000"/>
          </a:xfrm>
          <a:prstGeom prst="rect">
            <a:avLst/>
          </a:prstGeom>
          <a:solidFill>
            <a:schemeClr val="tx1"/>
          </a:solidFill>
        </p:spPr>
      </p:pic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>
            <a:noAutofit/>
          </a:bodyPr>
          <a:lstStyle/>
          <a:p>
            <a:pPr algn="ctr"/>
            <a:r>
              <a:rPr lang="cs-CZ" sz="3200" dirty="0"/>
              <a:t>VZDĚLÁVÁNÍ ŽÁKŮ </a:t>
            </a:r>
            <a:endParaRPr lang="cs-CZ" sz="3200" dirty="0" smtClean="0"/>
          </a:p>
          <a:p>
            <a:pPr algn="ctr"/>
            <a:r>
              <a:rPr lang="cs-CZ" sz="3200" dirty="0" smtClean="0"/>
              <a:t>S ODLIŠNÝM MATEŘSKÝM JAZYKEM </a:t>
            </a:r>
          </a:p>
          <a:p>
            <a:pPr algn="ctr"/>
            <a:r>
              <a:rPr lang="cs-CZ" sz="3200" dirty="0" smtClean="0"/>
              <a:t>VE FINSKU</a:t>
            </a:r>
            <a:endParaRPr lang="cs-CZ" sz="3200" dirty="0"/>
          </a:p>
        </p:txBody>
      </p:sp>
    </p:spTree>
    <p:extLst>
      <p:ext uri="{BB962C8B-B14F-4D97-AF65-F5344CB8AC3E}">
        <p14:creationId xmlns:p14="http://schemas.microsoft.com/office/powerpoint/2010/main" val="131503993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Názornost a srozumitelnost všude</a:t>
            </a:r>
            <a:endParaRPr lang="cs-CZ" dirty="0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68085" y="2271486"/>
            <a:ext cx="3716086" cy="3598863"/>
          </a:xfrm>
          <a:prstGeom prst="rect">
            <a:avLst/>
          </a:prstGeom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10743" y="2271486"/>
            <a:ext cx="3853543" cy="3598863"/>
          </a:xfrm>
          <a:prstGeom prst="rect">
            <a:avLst/>
          </a:prstGeom>
        </p:spPr>
      </p:pic>
      <p:pic>
        <p:nvPicPr>
          <p:cNvPr id="6" name="Obrázek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490858" y="2271486"/>
            <a:ext cx="3187336" cy="35988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718878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Závěr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Žáci s odlišným mateřským jazykem se zařazují do běžných tříd</a:t>
            </a:r>
          </a:p>
          <a:p>
            <a:r>
              <a:rPr lang="cs-CZ" dirty="0" smtClean="0"/>
              <a:t>Podpora je jim poskytována podle individuální potřeby</a:t>
            </a:r>
          </a:p>
          <a:p>
            <a:r>
              <a:rPr lang="cs-CZ" dirty="0" smtClean="0"/>
              <a:t>Možnost individuálních vzdělávacích plánů</a:t>
            </a:r>
          </a:p>
          <a:p>
            <a:r>
              <a:rPr lang="cs-CZ" dirty="0" smtClean="0"/>
              <a:t>Znalost finštiny je podporována hrou s ostatními dětmi</a:t>
            </a:r>
          </a:p>
          <a:p>
            <a:r>
              <a:rPr lang="cs-CZ" dirty="0" smtClean="0"/>
              <a:t>Výrazná je personální podpora dítěte i celé třídy (asistenti)</a:t>
            </a:r>
          </a:p>
          <a:p>
            <a:r>
              <a:rPr lang="cs-CZ" dirty="0" smtClean="0"/>
              <a:t>V prvních ročnících vyučující používá i znakovou řeč</a:t>
            </a:r>
          </a:p>
          <a:p>
            <a:r>
              <a:rPr lang="cs-CZ" dirty="0" smtClean="0"/>
              <a:t>Názorné učebnice a metodiky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58580304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0321" y="4497184"/>
            <a:ext cx="10552692" cy="1611695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Děkuji za pozornost.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80321" y="2108718"/>
            <a:ext cx="9613861" cy="3827471"/>
          </a:xfrm>
        </p:spPr>
        <p:txBody>
          <a:bodyPr>
            <a:normAutofit/>
          </a:bodyPr>
          <a:lstStyle/>
          <a:p>
            <a:r>
              <a:rPr lang="cs-CZ" sz="1600" dirty="0" smtClean="0">
                <a:solidFill>
                  <a:schemeClr val="bg1"/>
                </a:solidFill>
              </a:rPr>
              <a:t>Mgr. Ivana </a:t>
            </a:r>
            <a:r>
              <a:rPr lang="cs-CZ" sz="1600" dirty="0" err="1" smtClean="0">
                <a:solidFill>
                  <a:schemeClr val="bg1"/>
                </a:solidFill>
              </a:rPr>
              <a:t>Heboussová</a:t>
            </a:r>
            <a:endParaRPr lang="cs-CZ" sz="1600" dirty="0" smtClean="0">
              <a:solidFill>
                <a:schemeClr val="bg1"/>
              </a:solidFill>
            </a:endParaRPr>
          </a:p>
          <a:p>
            <a:r>
              <a:rPr lang="cs-CZ" sz="1600" dirty="0" smtClean="0">
                <a:solidFill>
                  <a:schemeClr val="bg1"/>
                </a:solidFill>
              </a:rPr>
              <a:t>Mgr. Petra </a:t>
            </a:r>
            <a:r>
              <a:rPr lang="cs-CZ" sz="1600" dirty="0" err="1" smtClean="0">
                <a:solidFill>
                  <a:schemeClr val="bg1"/>
                </a:solidFill>
              </a:rPr>
              <a:t>Henderson</a:t>
            </a:r>
            <a:endParaRPr lang="cs-CZ" sz="1600" dirty="0" smtClean="0">
              <a:solidFill>
                <a:schemeClr val="bg1"/>
              </a:solidFill>
            </a:endParaRPr>
          </a:p>
          <a:p>
            <a:r>
              <a:rPr lang="cs-CZ" sz="1600" dirty="0" smtClean="0">
                <a:solidFill>
                  <a:schemeClr val="bg1"/>
                </a:solidFill>
              </a:rPr>
              <a:t>Základní škola Praha 10, Křimická 314</a:t>
            </a:r>
          </a:p>
          <a:p>
            <a:r>
              <a:rPr lang="cs-CZ" sz="1600" dirty="0" smtClean="0">
                <a:solidFill>
                  <a:schemeClr val="bg1"/>
                </a:solidFill>
              </a:rPr>
              <a:t>E-mail: </a:t>
            </a:r>
            <a:r>
              <a:rPr lang="cs-CZ" sz="1600" u="sng" dirty="0" smtClean="0">
                <a:solidFill>
                  <a:schemeClr val="bg1"/>
                </a:solidFill>
              </a:rPr>
              <a:t>info</a:t>
            </a:r>
            <a:r>
              <a:rPr lang="cs-CZ" sz="1600" u="sng" dirty="0" smtClean="0">
                <a:solidFill>
                  <a:schemeClr val="bg1"/>
                </a:solidFill>
                <a:hlinkClick r:id="rId3"/>
              </a:rPr>
              <a:t>@krimicka.cz</a:t>
            </a:r>
            <a:r>
              <a:rPr lang="cs-CZ" sz="1600" dirty="0" smtClean="0">
                <a:solidFill>
                  <a:schemeClr val="bg1"/>
                </a:solidFill>
              </a:rPr>
              <a:t>, 720 069 </a:t>
            </a:r>
            <a:r>
              <a:rPr lang="cs-CZ" sz="1600" dirty="0" smtClean="0">
                <a:solidFill>
                  <a:schemeClr val="bg1"/>
                </a:solidFill>
              </a:rPr>
              <a:t>799</a:t>
            </a:r>
          </a:p>
          <a:p>
            <a:r>
              <a:rPr lang="cs-CZ" sz="1600" dirty="0" smtClean="0">
                <a:solidFill>
                  <a:schemeClr val="bg1"/>
                </a:solidFill>
              </a:rPr>
              <a:t>Termín prezentace: 3. 6. 2019</a:t>
            </a:r>
          </a:p>
          <a:p>
            <a:r>
              <a:rPr lang="cs-CZ" sz="1600" dirty="0" smtClean="0">
                <a:solidFill>
                  <a:schemeClr val="bg1"/>
                </a:solidFill>
              </a:rPr>
              <a:t>Termín uveřejnění: 5. 6. 2019</a:t>
            </a:r>
          </a:p>
          <a:p>
            <a:r>
              <a:rPr lang="cs-CZ" sz="1600" dirty="0" smtClean="0">
                <a:solidFill>
                  <a:schemeClr val="bg1"/>
                </a:solidFill>
              </a:rPr>
              <a:t>Datum: 28. 6. </a:t>
            </a:r>
            <a:r>
              <a:rPr lang="cs-CZ" sz="1600" smtClean="0">
                <a:solidFill>
                  <a:schemeClr val="bg1"/>
                </a:solidFill>
              </a:rPr>
              <a:t>2019</a:t>
            </a:r>
            <a:endParaRPr lang="cs-CZ" sz="1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526217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M</a:t>
            </a:r>
            <a:r>
              <a:rPr lang="cs-CZ" dirty="0" smtClean="0"/>
              <a:t>ěsto </a:t>
            </a:r>
            <a:r>
              <a:rPr lang="cs-CZ" dirty="0" err="1" smtClean="0"/>
              <a:t>Kitee</a:t>
            </a:r>
            <a:r>
              <a:rPr lang="cs-CZ" dirty="0" smtClean="0"/>
              <a:t>, Severní Karélie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b="1" dirty="0" smtClean="0">
                <a:latin typeface="+mj-lt"/>
                <a:cs typeface="Calibri" panose="020F0502020204030204" pitchFamily="34" charset="0"/>
              </a:rPr>
              <a:t>Škola </a:t>
            </a:r>
            <a:r>
              <a:rPr lang="cs-CZ" b="1" dirty="0" err="1" smtClean="0">
                <a:latin typeface="+mj-lt"/>
                <a:cs typeface="Calibri" panose="020F0502020204030204" pitchFamily="34" charset="0"/>
              </a:rPr>
              <a:t>Arppen</a:t>
            </a:r>
            <a:r>
              <a:rPr lang="cs-CZ" b="1" dirty="0" smtClean="0">
                <a:latin typeface="+mj-lt"/>
                <a:cs typeface="Calibri" panose="020F0502020204030204" pitchFamily="34" charset="0"/>
              </a:rPr>
              <a:t> </a:t>
            </a:r>
            <a:r>
              <a:rPr lang="cs-CZ" b="1" dirty="0" err="1" smtClean="0">
                <a:latin typeface="+mj-lt"/>
                <a:cs typeface="Calibri" panose="020F0502020204030204" pitchFamily="34" charset="0"/>
              </a:rPr>
              <a:t>koulu</a:t>
            </a:r>
            <a:endParaRPr lang="cs-CZ" b="1" dirty="0" smtClean="0">
              <a:latin typeface="+mj-lt"/>
              <a:cs typeface="Calibri" panose="020F0502020204030204" pitchFamily="34" charset="0"/>
            </a:endParaRPr>
          </a:p>
          <a:p>
            <a:endParaRPr lang="cs-CZ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38337" y="2821577"/>
            <a:ext cx="8315325" cy="37268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393535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Vzdělávání žáků s OMJ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cs-CZ" b="1" dirty="0" smtClean="0"/>
              <a:t>Podpora vlastní identity </a:t>
            </a:r>
          </a:p>
          <a:p>
            <a:pPr marL="0" indent="0">
              <a:buNone/>
            </a:pPr>
            <a:r>
              <a:rPr lang="cs-CZ" b="1" dirty="0" smtClean="0"/>
              <a:t>Podpora mateřského jazyka</a:t>
            </a:r>
          </a:p>
          <a:p>
            <a:pPr marL="0" indent="0">
              <a:buNone/>
            </a:pPr>
            <a:r>
              <a:rPr lang="cs-CZ" b="1" dirty="0" smtClean="0"/>
              <a:t>Individuální vzdělávací plán</a:t>
            </a:r>
          </a:p>
          <a:p>
            <a:pPr marL="0" indent="0">
              <a:buNone/>
            </a:pPr>
            <a:r>
              <a:rPr lang="cs-CZ" b="1" dirty="0" smtClean="0"/>
              <a:t>Znaková řeč (pro cizince i při inkluzi)</a:t>
            </a:r>
          </a:p>
          <a:p>
            <a:pPr marL="0" indent="0">
              <a:buNone/>
            </a:pPr>
            <a:r>
              <a:rPr lang="cs-CZ" b="1" dirty="0" smtClean="0"/>
              <a:t>Asistent třídy</a:t>
            </a:r>
          </a:p>
          <a:p>
            <a:pPr marL="0" indent="0">
              <a:buNone/>
            </a:pPr>
            <a:r>
              <a:rPr lang="cs-CZ" b="1" dirty="0" smtClean="0"/>
              <a:t>Asistent pro dítě (pomocník)</a:t>
            </a:r>
            <a:endParaRPr lang="cs-CZ" b="1" dirty="0"/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53491" y="2429691"/>
            <a:ext cx="4123812" cy="37529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196644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Metody práce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cs-CZ" dirty="0" smtClean="0"/>
              <a:t>Žáci jsou zařazeni v běžných třídách</a:t>
            </a:r>
          </a:p>
          <a:p>
            <a:r>
              <a:rPr lang="cs-CZ" dirty="0" smtClean="0"/>
              <a:t>Od 1. ročníku se vzdělávají ve finštině</a:t>
            </a:r>
          </a:p>
          <a:p>
            <a:r>
              <a:rPr lang="cs-CZ" dirty="0" smtClean="0"/>
              <a:t>Angličtinu se začínají učit ve 3. ročníku</a:t>
            </a:r>
          </a:p>
          <a:p>
            <a:r>
              <a:rPr lang="cs-CZ" dirty="0" smtClean="0"/>
              <a:t>Málo dětí ve třídách</a:t>
            </a:r>
          </a:p>
          <a:p>
            <a:r>
              <a:rPr lang="cs-CZ" dirty="0" smtClean="0"/>
              <a:t>Personální podpora</a:t>
            </a:r>
          </a:p>
          <a:p>
            <a:r>
              <a:rPr lang="cs-CZ" dirty="0" smtClean="0"/>
              <a:t>Slabikování</a:t>
            </a:r>
          </a:p>
          <a:p>
            <a:r>
              <a:rPr lang="cs-CZ" dirty="0" smtClean="0"/>
              <a:t>Piktogramy, obrázky</a:t>
            </a:r>
          </a:p>
          <a:p>
            <a:r>
              <a:rPr lang="cs-CZ" dirty="0" smtClean="0"/>
              <a:t>Didaktické hry</a:t>
            </a:r>
          </a:p>
          <a:p>
            <a:endParaRPr lang="cs-CZ" dirty="0" smtClean="0"/>
          </a:p>
          <a:p>
            <a:endParaRPr lang="cs-CZ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88183" y="2068205"/>
            <a:ext cx="4463278" cy="38679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139229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Vybavení školy a tříd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Moderní</a:t>
            </a:r>
          </a:p>
          <a:p>
            <a:r>
              <a:rPr lang="cs-CZ" dirty="0" smtClean="0"/>
              <a:t>Podnětné</a:t>
            </a:r>
          </a:p>
          <a:p>
            <a:r>
              <a:rPr lang="cs-CZ" dirty="0" smtClean="0"/>
              <a:t>Bezpečné</a:t>
            </a:r>
          </a:p>
          <a:p>
            <a:endParaRPr lang="cs-CZ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81955" y="2336873"/>
            <a:ext cx="4119291" cy="4211564"/>
          </a:xfrm>
          <a:prstGeom prst="rect">
            <a:avLst/>
          </a:prstGeom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01259" y="2336874"/>
            <a:ext cx="4445862" cy="42115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683137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Přátelské prostředí, pozitivní pedagogika</a:t>
            </a:r>
            <a:endParaRPr lang="cs-CZ" dirty="0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17078" y="2323738"/>
            <a:ext cx="2697773" cy="3737428"/>
          </a:xfrm>
          <a:prstGeom prst="rect">
            <a:avLst/>
          </a:prstGeom>
        </p:spPr>
      </p:pic>
      <p:pic>
        <p:nvPicPr>
          <p:cNvPr id="6" name="Obrázek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33175" y="2323738"/>
            <a:ext cx="3452816" cy="3737428"/>
          </a:xfrm>
          <a:prstGeom prst="rect">
            <a:avLst/>
          </a:prstGeom>
        </p:spPr>
      </p:pic>
      <p:pic>
        <p:nvPicPr>
          <p:cNvPr id="7" name="Obrázek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75396" y="2323738"/>
            <a:ext cx="3997234" cy="37374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470769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Zdravé stravování</a:t>
            </a:r>
            <a:endParaRPr lang="cs-CZ" dirty="0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08518" y="2454366"/>
            <a:ext cx="2697773" cy="3598863"/>
          </a:xfrm>
          <a:prstGeom prst="rect">
            <a:avLst/>
          </a:prstGeom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58937" y="2454366"/>
            <a:ext cx="3069772" cy="3598863"/>
          </a:xfrm>
          <a:prstGeom prst="rect">
            <a:avLst/>
          </a:prstGeom>
        </p:spPr>
      </p:pic>
      <p:pic>
        <p:nvPicPr>
          <p:cNvPr id="6" name="Obrázek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12034" y="2454366"/>
            <a:ext cx="3379062" cy="35988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994998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Tradice, estetika, umění</a:t>
            </a:r>
            <a:endParaRPr lang="cs-CZ" dirty="0"/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0321" y="2193108"/>
            <a:ext cx="3727405" cy="3598863"/>
          </a:xfrm>
          <a:prstGeom prst="rect">
            <a:avLst/>
          </a:prstGeom>
        </p:spPr>
      </p:pic>
      <p:pic>
        <p:nvPicPr>
          <p:cNvPr id="6" name="Obrázek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98526" y="2193109"/>
            <a:ext cx="3405186" cy="3598863"/>
          </a:xfrm>
          <a:prstGeom prst="rect">
            <a:avLst/>
          </a:prstGeom>
        </p:spPr>
      </p:pic>
      <p:pic>
        <p:nvPicPr>
          <p:cNvPr id="8" name="Zástupný symbol pro obsah 7"/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4661615" y="2193107"/>
            <a:ext cx="2697773" cy="35988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730407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Puhoksen</a:t>
            </a:r>
            <a:r>
              <a:rPr lang="cs-CZ" dirty="0" smtClean="0"/>
              <a:t> </a:t>
            </a:r>
            <a:r>
              <a:rPr lang="cs-CZ" dirty="0" err="1" smtClean="0"/>
              <a:t>koulu</a:t>
            </a:r>
            <a:r>
              <a:rPr lang="cs-CZ" dirty="0" smtClean="0"/>
              <a:t>, 0. ročník (přípravná třída)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Příprava na úspěšný vstup do školy</a:t>
            </a:r>
          </a:p>
          <a:p>
            <a:r>
              <a:rPr lang="cs-CZ" dirty="0" smtClean="0"/>
              <a:t>Učí se číst a psát</a:t>
            </a:r>
          </a:p>
          <a:p>
            <a:r>
              <a:rPr lang="cs-CZ" dirty="0" smtClean="0"/>
              <a:t>Zkušenosti s uprchlíky</a:t>
            </a:r>
          </a:p>
          <a:p>
            <a:r>
              <a:rPr lang="cs-CZ" dirty="0" smtClean="0"/>
              <a:t>Děti z bilingvního prostředí</a:t>
            </a:r>
          </a:p>
          <a:p>
            <a:r>
              <a:rPr lang="cs-CZ" dirty="0" smtClean="0"/>
              <a:t>Větší počet rusky mluvících dětí</a:t>
            </a:r>
          </a:p>
          <a:p>
            <a:endParaRPr lang="cs-CZ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04869" y="2129246"/>
            <a:ext cx="4676775" cy="43238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9309352"/>
      </p:ext>
    </p:extLst>
  </p:cSld>
  <p:clrMapOvr>
    <a:masterClrMapping/>
  </p:clrMapOvr>
</p:sld>
</file>

<file path=ppt/theme/theme1.xml><?xml version="1.0" encoding="utf-8"?>
<a:theme xmlns:a="http://schemas.openxmlformats.org/drawingml/2006/main" name="Berlín">
  <a:themeElements>
    <a:clrScheme name="Berlin">
      <a:dk1>
        <a:sysClr val="windowText" lastClr="000000"/>
      </a:dk1>
      <a:lt1>
        <a:sysClr val="window" lastClr="FFFFFF"/>
      </a:lt1>
      <a:dk2>
        <a:srgbClr val="1F8094"/>
      </a:dk2>
      <a:lt2>
        <a:srgbClr val="E7E6E6"/>
      </a:lt2>
      <a:accent1>
        <a:srgbClr val="39CDE7"/>
      </a:accent1>
      <a:accent2>
        <a:srgbClr val="60DE72"/>
      </a:accent2>
      <a:accent3>
        <a:srgbClr val="DDCC64"/>
      </a:accent3>
      <a:accent4>
        <a:srgbClr val="F49D50"/>
      </a:accent4>
      <a:accent5>
        <a:srgbClr val="E44951"/>
      </a:accent5>
      <a:accent6>
        <a:srgbClr val="D666F9"/>
      </a:accent6>
      <a:hlink>
        <a:srgbClr val="4BF7ED"/>
      </a:hlink>
      <a:folHlink>
        <a:srgbClr val="95E9F4"/>
      </a:folHlink>
    </a:clrScheme>
    <a:fontScheme name="Berlin">
      <a:majorFont>
        <a:latin typeface="Trebuchet MS" panose="020B0603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erlin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0000"/>
                <a:lumMod val="11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6000"/>
                <a:shade val="100000"/>
                <a:hueMod val="92000"/>
                <a:satMod val="200000"/>
                <a:lumMod val="128000"/>
              </a:schemeClr>
            </a:gs>
            <a:gs pos="50000">
              <a:schemeClr val="phClr">
                <a:shade val="100000"/>
                <a:hueMod val="100000"/>
                <a:satMod val="110000"/>
                <a:lumMod val="130000"/>
              </a:schemeClr>
            </a:gs>
            <a:gs pos="100000">
              <a:schemeClr val="phClr">
                <a:shade val="78000"/>
                <a:hueMod val="118000"/>
                <a:satMod val="120000"/>
                <a:lumMod val="69000"/>
              </a:schemeClr>
            </a:gs>
          </a:gsLst>
          <a:lin ang="252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erlin" id="{7B5DBA9E-B069-418E-9360-A61BDD0615A4}" vid="{C7DC10E3-4FF5-456B-A359-A0F378C1E5FB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TM04033917[[fn=Berlín]]</Template>
  <TotalTime>236</TotalTime>
  <Words>246</Words>
  <Application>Microsoft Office PowerPoint</Application>
  <PresentationFormat>Širokoúhlá obrazovka</PresentationFormat>
  <Paragraphs>52</Paragraphs>
  <Slides>12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12</vt:i4>
      </vt:variant>
    </vt:vector>
  </HeadingPairs>
  <TitlesOfParts>
    <vt:vector size="16" baseType="lpstr">
      <vt:lpstr>Arial</vt:lpstr>
      <vt:lpstr>Calibri</vt:lpstr>
      <vt:lpstr>Trebuchet MS</vt:lpstr>
      <vt:lpstr>Berlín</vt:lpstr>
      <vt:lpstr>Finsko, Kitee, květen 2019</vt:lpstr>
      <vt:lpstr>Město Kitee, Severní Karélie</vt:lpstr>
      <vt:lpstr>Vzdělávání žáků s OMJ</vt:lpstr>
      <vt:lpstr>Metody práce</vt:lpstr>
      <vt:lpstr>Vybavení školy a tříd</vt:lpstr>
      <vt:lpstr>Přátelské prostředí, pozitivní pedagogika</vt:lpstr>
      <vt:lpstr>Zdravé stravování</vt:lpstr>
      <vt:lpstr>Tradice, estetika, umění</vt:lpstr>
      <vt:lpstr>Puhoksen koulu, 0. ročník (přípravná třída)</vt:lpstr>
      <vt:lpstr>Názornost a srozumitelnost všude</vt:lpstr>
      <vt:lpstr>Závěr</vt:lpstr>
      <vt:lpstr>Děkuji za pozornost.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Finsko, Kitee, květen 2019</dc:title>
  <dc:creator>Ivana Heboussova</dc:creator>
  <cp:lastModifiedBy>Ivana Heboussova</cp:lastModifiedBy>
  <cp:revision>13</cp:revision>
  <dcterms:created xsi:type="dcterms:W3CDTF">2019-05-18T18:19:52Z</dcterms:created>
  <dcterms:modified xsi:type="dcterms:W3CDTF">2020-02-14T07:57:03Z</dcterms:modified>
</cp:coreProperties>
</file>