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5/19/2019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vana.Heboussova@krimicka.cz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Finsko, </a:t>
            </a:r>
            <a:r>
              <a:rPr lang="cs-CZ" sz="4800" dirty="0" err="1" smtClean="0"/>
              <a:t>Kitee</a:t>
            </a:r>
            <a:r>
              <a:rPr lang="cs-CZ" sz="4800" dirty="0" smtClean="0"/>
              <a:t>, květen 2019</a:t>
            </a:r>
            <a:endParaRPr lang="cs-CZ" sz="4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2" y="470263"/>
            <a:ext cx="10480165" cy="152775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/>
              <a:t>VZDĚLÁVÁNÍ ŽÁKŮ </a:t>
            </a:r>
            <a:endParaRPr lang="cs-CZ" sz="3200" dirty="0" smtClean="0"/>
          </a:p>
          <a:p>
            <a:pPr algn="ctr"/>
            <a:r>
              <a:rPr lang="cs-CZ" sz="3200" dirty="0" smtClean="0"/>
              <a:t>S ODLIŠNÝM MATEŘSKÝM JAZYKEM </a:t>
            </a:r>
          </a:p>
          <a:p>
            <a:pPr algn="ctr"/>
            <a:r>
              <a:rPr lang="cs-CZ" sz="3200" dirty="0" smtClean="0"/>
              <a:t>VE FINSKU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503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Názornost a srozumitelnost všude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85" y="2271486"/>
            <a:ext cx="3716086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2271486"/>
            <a:ext cx="3853543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8" y="2271486"/>
            <a:ext cx="3187336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8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Žáci s odlišným mateřským jazykem se zařazují do běžných tříd</a:t>
            </a:r>
          </a:p>
          <a:p>
            <a:r>
              <a:rPr lang="cs-CZ" dirty="0" smtClean="0"/>
              <a:t>Podpora je jim poskytována podle individuální potřeby</a:t>
            </a:r>
          </a:p>
          <a:p>
            <a:r>
              <a:rPr lang="cs-CZ" dirty="0" smtClean="0"/>
              <a:t>Možnost individuálních vzdělávacích plánů</a:t>
            </a:r>
          </a:p>
          <a:p>
            <a:r>
              <a:rPr lang="cs-CZ" dirty="0" smtClean="0"/>
              <a:t>Znalost finštiny je podporována hrou s ostatními dětmi</a:t>
            </a:r>
          </a:p>
          <a:p>
            <a:r>
              <a:rPr lang="cs-CZ" dirty="0" smtClean="0"/>
              <a:t>Výrazná je personální podpora dítěte i celé třídy (asistenti)</a:t>
            </a:r>
          </a:p>
          <a:p>
            <a:r>
              <a:rPr lang="cs-CZ" dirty="0" smtClean="0"/>
              <a:t>V prvních ročnících vyučující používá i znakovou řeč</a:t>
            </a:r>
          </a:p>
          <a:p>
            <a:r>
              <a:rPr lang="cs-CZ" dirty="0" smtClean="0"/>
              <a:t>Názorné učebnice a metodiky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0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4417442"/>
            <a:ext cx="10552692" cy="16914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Mgr. Ivana </a:t>
            </a:r>
            <a:r>
              <a:rPr lang="cs-CZ" dirty="0" err="1" smtClean="0"/>
              <a:t>Heboussová</a:t>
            </a:r>
            <a:endParaRPr lang="cs-CZ" dirty="0" smtClean="0"/>
          </a:p>
          <a:p>
            <a:r>
              <a:rPr lang="cs-CZ" dirty="0" smtClean="0"/>
              <a:t>Mgr. Petra </a:t>
            </a:r>
            <a:r>
              <a:rPr lang="cs-CZ" dirty="0" err="1" smtClean="0"/>
              <a:t>Henderson</a:t>
            </a:r>
            <a:endParaRPr lang="cs-CZ" dirty="0" smtClean="0"/>
          </a:p>
          <a:p>
            <a:r>
              <a:rPr lang="cs-CZ" dirty="0" smtClean="0"/>
              <a:t>Základní škola Praha 10, Křimická 314</a:t>
            </a:r>
          </a:p>
          <a:p>
            <a:r>
              <a:rPr lang="cs-CZ" dirty="0" smtClean="0"/>
              <a:t>E-mail: 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info</a:t>
            </a:r>
            <a:r>
              <a:rPr lang="cs-CZ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@krimicka.cz</a:t>
            </a:r>
            <a:r>
              <a:rPr lang="cs-CZ" dirty="0" smtClean="0"/>
              <a:t>, 720 069 799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26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ěsto </a:t>
            </a:r>
            <a:r>
              <a:rPr lang="cs-CZ" dirty="0" err="1" smtClean="0"/>
              <a:t>Kitee</a:t>
            </a:r>
            <a:r>
              <a:rPr lang="cs-CZ" dirty="0" smtClean="0"/>
              <a:t>, </a:t>
            </a:r>
            <a:r>
              <a:rPr lang="cs-CZ" dirty="0" smtClean="0"/>
              <a:t>Severní </a:t>
            </a:r>
            <a:r>
              <a:rPr lang="cs-CZ" dirty="0" smtClean="0"/>
              <a:t>Karélie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+mj-lt"/>
                <a:cs typeface="Calibri" panose="020F0502020204030204" pitchFamily="34" charset="0"/>
              </a:rPr>
              <a:t>Škola </a:t>
            </a:r>
            <a:r>
              <a:rPr lang="cs-CZ" b="1" dirty="0" err="1" smtClean="0">
                <a:latin typeface="+mj-lt"/>
                <a:cs typeface="Calibri" panose="020F0502020204030204" pitchFamily="34" charset="0"/>
              </a:rPr>
              <a:t>Arppen</a:t>
            </a:r>
            <a:r>
              <a:rPr lang="cs-CZ" b="1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cs-CZ" b="1" dirty="0" err="1" smtClean="0">
                <a:latin typeface="+mj-lt"/>
                <a:cs typeface="Calibri" panose="020F0502020204030204" pitchFamily="34" charset="0"/>
              </a:rPr>
              <a:t>koulu</a:t>
            </a:r>
            <a:endParaRPr lang="cs-CZ" b="1" dirty="0" smtClean="0">
              <a:latin typeface="+mj-lt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821577"/>
            <a:ext cx="8315325" cy="37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Vzdělávání žáků s OMJ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Podpora vlastní identity </a:t>
            </a:r>
          </a:p>
          <a:p>
            <a:pPr marL="0" indent="0">
              <a:buNone/>
            </a:pPr>
            <a:r>
              <a:rPr lang="cs-CZ" b="1" dirty="0" smtClean="0"/>
              <a:t>Podpora mateřského jazyka</a:t>
            </a:r>
          </a:p>
          <a:p>
            <a:pPr marL="0" indent="0">
              <a:buNone/>
            </a:pPr>
            <a:r>
              <a:rPr lang="cs-CZ" b="1" dirty="0" smtClean="0"/>
              <a:t>Individuální vzdělávací plán</a:t>
            </a:r>
          </a:p>
          <a:p>
            <a:pPr marL="0" indent="0">
              <a:buNone/>
            </a:pPr>
            <a:r>
              <a:rPr lang="cs-CZ" b="1" dirty="0" smtClean="0"/>
              <a:t>Znaková řeč (pro cizince i při inkluzi)</a:t>
            </a:r>
          </a:p>
          <a:p>
            <a:pPr marL="0" indent="0">
              <a:buNone/>
            </a:pPr>
            <a:r>
              <a:rPr lang="cs-CZ" b="1" dirty="0" smtClean="0"/>
              <a:t>Asistent třídy</a:t>
            </a:r>
          </a:p>
          <a:p>
            <a:pPr marL="0" indent="0">
              <a:buNone/>
            </a:pPr>
            <a:r>
              <a:rPr lang="cs-CZ" b="1" dirty="0" smtClean="0"/>
              <a:t>Asistent pro dítě (pomocník)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91" y="2429691"/>
            <a:ext cx="4123812" cy="37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Žáci jsou zařazeni v běžných třídách</a:t>
            </a:r>
          </a:p>
          <a:p>
            <a:r>
              <a:rPr lang="cs-CZ" dirty="0" smtClean="0"/>
              <a:t>Od 1. ročníku se vzdělávají ve finštině</a:t>
            </a:r>
          </a:p>
          <a:p>
            <a:r>
              <a:rPr lang="cs-CZ" dirty="0" smtClean="0"/>
              <a:t>Angličtinu se začínají učit ve 3. ročníku</a:t>
            </a:r>
          </a:p>
          <a:p>
            <a:r>
              <a:rPr lang="cs-CZ" dirty="0" smtClean="0"/>
              <a:t>Málo dětí ve třídách</a:t>
            </a:r>
          </a:p>
          <a:p>
            <a:r>
              <a:rPr lang="cs-CZ" dirty="0" smtClean="0"/>
              <a:t>Personální podpora</a:t>
            </a:r>
          </a:p>
          <a:p>
            <a:r>
              <a:rPr lang="cs-CZ" dirty="0" smtClean="0"/>
              <a:t>Slabikování</a:t>
            </a:r>
          </a:p>
          <a:p>
            <a:r>
              <a:rPr lang="cs-CZ" dirty="0" smtClean="0"/>
              <a:t>Piktogramy, obrázky</a:t>
            </a:r>
          </a:p>
          <a:p>
            <a:r>
              <a:rPr lang="cs-CZ" dirty="0" smtClean="0"/>
              <a:t>Didaktické hry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3" y="2068205"/>
            <a:ext cx="4463278" cy="386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9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Vybavení školy a tříd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Moderní</a:t>
            </a:r>
          </a:p>
          <a:p>
            <a:r>
              <a:rPr lang="cs-CZ" dirty="0" smtClean="0"/>
              <a:t>Podnětné</a:t>
            </a:r>
          </a:p>
          <a:p>
            <a:r>
              <a:rPr lang="cs-CZ" dirty="0" smtClean="0"/>
              <a:t>Bezpečné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55" y="2336873"/>
            <a:ext cx="4119291" cy="42115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59" y="2336874"/>
            <a:ext cx="4445862" cy="42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3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Přátelské </a:t>
            </a:r>
            <a:r>
              <a:rPr lang="cs-CZ" dirty="0" smtClean="0"/>
              <a:t>prostředí, pozitivní pedagogika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78" y="2323738"/>
            <a:ext cx="2697773" cy="3737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175" y="2323738"/>
            <a:ext cx="3452816" cy="37374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396" y="2323738"/>
            <a:ext cx="3997234" cy="37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0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Zdravé stravování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518" y="2454366"/>
            <a:ext cx="2697773" cy="35988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37" y="2454366"/>
            <a:ext cx="3069772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34" y="2454366"/>
            <a:ext cx="3379062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49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Tradice, estetika, umění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93108"/>
            <a:ext cx="3727405" cy="3598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526" y="2193109"/>
            <a:ext cx="3405186" cy="3598863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61615" y="2193107"/>
            <a:ext cx="269777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0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Puhoksen</a:t>
            </a:r>
            <a:r>
              <a:rPr lang="cs-CZ" dirty="0" smtClean="0"/>
              <a:t> </a:t>
            </a:r>
            <a:r>
              <a:rPr lang="cs-CZ" dirty="0" err="1" smtClean="0"/>
              <a:t>koulu</a:t>
            </a:r>
            <a:r>
              <a:rPr lang="cs-CZ" dirty="0" smtClean="0"/>
              <a:t>, 0. ročník (přípravná třída)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na úspěšný vstup do školy</a:t>
            </a:r>
          </a:p>
          <a:p>
            <a:r>
              <a:rPr lang="cs-CZ" dirty="0" smtClean="0"/>
              <a:t>Učí se číst a psát</a:t>
            </a:r>
          </a:p>
          <a:p>
            <a:r>
              <a:rPr lang="cs-CZ" dirty="0" smtClean="0"/>
              <a:t>Zkušenosti s uprchlíky</a:t>
            </a:r>
          </a:p>
          <a:p>
            <a:r>
              <a:rPr lang="cs-CZ" dirty="0" smtClean="0"/>
              <a:t>Děti z bilingvního prostředí</a:t>
            </a:r>
          </a:p>
          <a:p>
            <a:r>
              <a:rPr lang="cs-CZ" dirty="0" smtClean="0"/>
              <a:t>Větší počet rusky mluvících dětí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69" y="2129246"/>
            <a:ext cx="4676775" cy="43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93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92</TotalTime>
  <Words>223</Words>
  <Application>Microsoft Office PowerPoint</Application>
  <PresentationFormat>Širokoúhlá obrazovka</PresentationFormat>
  <Paragraphs>49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Berlín</vt:lpstr>
      <vt:lpstr>Finsko, Kitee, květen 2019</vt:lpstr>
      <vt:lpstr>Město Kitee, Severní Karélie</vt:lpstr>
      <vt:lpstr>Vzdělávání žáků s OMJ</vt:lpstr>
      <vt:lpstr>Metody práce</vt:lpstr>
      <vt:lpstr>Vybavení školy a tříd</vt:lpstr>
      <vt:lpstr>Přátelské prostředí, pozitivní pedagogika</vt:lpstr>
      <vt:lpstr>Zdravé stravování</vt:lpstr>
      <vt:lpstr>Tradice, estetika, umění</vt:lpstr>
      <vt:lpstr>Puhoksen koulu, 0. ročník (přípravná třída)</vt:lpstr>
      <vt:lpstr>Názornost a srozumitelnost všude</vt:lpstr>
      <vt:lpstr>Závěr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Finsko, Kitee, květen 2019</dc:title>
  <dc:creator>Ivana Heboussova</dc:creator>
  <cp:lastModifiedBy>Ivana Heboussova</cp:lastModifiedBy>
  <cp:revision>10</cp:revision>
  <dcterms:created xsi:type="dcterms:W3CDTF">2019-05-18T18:19:52Z</dcterms:created>
  <dcterms:modified xsi:type="dcterms:W3CDTF">2019-05-19T10:22:13Z</dcterms:modified>
</cp:coreProperties>
</file>